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1"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63932228"/>
              </p:ext>
            </p:extLst>
          </p:nvPr>
        </p:nvGraphicFramePr>
        <p:xfrm>
          <a:off x="2479588" y="1178010"/>
          <a:ext cx="8814487" cy="701040"/>
        </p:xfrm>
        <a:graphic>
          <a:graphicData uri="http://schemas.openxmlformats.org/drawingml/2006/table">
            <a:tbl>
              <a:tblPr firstRow="1" firstCol="1" bandRow="1"/>
              <a:tblGrid>
                <a:gridCol w="2058478"/>
                <a:gridCol w="6756009"/>
              </a:tblGrid>
              <a:tr h="551936">
                <a:tc>
                  <a:txBody>
                    <a:bodyPr/>
                    <a:lstStyle/>
                    <a:p>
                      <a:pPr>
                        <a:lnSpc>
                          <a:spcPct val="115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Сабақтың тақырыбы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 sz="2400" b="1" dirty="0" smtClean="0">
                          <a:solidFill>
                            <a:srgbClr val="17365D"/>
                          </a:solidFill>
                          <a:effectLst/>
                          <a:latin typeface="Times New Roman" panose="02020603050405020304" pitchFamily="18" charset="0"/>
                          <a:ea typeface="Calibri" panose="020F0502020204030204" pitchFamily="34" charset="0"/>
                          <a:cs typeface="Times New Roman" panose="02020603050405020304" pitchFamily="18" charset="0"/>
                        </a:rPr>
                        <a:t>               </a:t>
                      </a:r>
                      <a:r>
                        <a:rPr lang="" sz="2400" b="1" baseline="0" dirty="0" smtClean="0">
                          <a:solidFill>
                            <a:srgbClr val="17365D"/>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800" b="1" dirty="0" smtClean="0">
                          <a:solidFill>
                            <a:srgbClr val="17365D"/>
                          </a:solidFill>
                          <a:effectLst/>
                          <a:latin typeface="Times New Roman" panose="02020603050405020304" pitchFamily="18" charset="0"/>
                          <a:ea typeface="Calibri" panose="020F0502020204030204" pitchFamily="34" charset="0"/>
                          <a:cs typeface="Times New Roman" panose="02020603050405020304" pitchFamily="18" charset="0"/>
                        </a:rPr>
                        <a:t>Шайтанкөл-ғажайып </a:t>
                      </a:r>
                      <a:r>
                        <a:rPr lang="kk-KZ" sz="2800" b="1" dirty="0">
                          <a:solidFill>
                            <a:srgbClr val="17365D"/>
                          </a:solidFill>
                          <a:effectLst/>
                          <a:latin typeface="Times New Roman" panose="02020603050405020304" pitchFamily="18" charset="0"/>
                          <a:ea typeface="Calibri" panose="020F0502020204030204" pitchFamily="34" charset="0"/>
                          <a:cs typeface="Times New Roman" panose="02020603050405020304" pitchFamily="18" charset="0"/>
                        </a:rPr>
                        <a:t>құбылыс</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389429520"/>
              </p:ext>
            </p:extLst>
          </p:nvPr>
        </p:nvGraphicFramePr>
        <p:xfrm>
          <a:off x="2388973" y="3056238"/>
          <a:ext cx="9020432" cy="1962912"/>
        </p:xfrm>
        <a:graphic>
          <a:graphicData uri="http://schemas.openxmlformats.org/drawingml/2006/table">
            <a:tbl>
              <a:tblPr firstRow="1" firstCol="1" bandRow="1"/>
              <a:tblGrid>
                <a:gridCol w="1993557"/>
                <a:gridCol w="7026875"/>
              </a:tblGrid>
              <a:tr h="1178196">
                <a:tc>
                  <a:txBody>
                    <a:bodyPr/>
                    <a:lstStyle/>
                    <a:p>
                      <a:pPr>
                        <a:lnSpc>
                          <a:spcPct val="115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Оқу мақсаты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800" b="1" dirty="0">
                          <a:solidFill>
                            <a:srgbClr val="17365D"/>
                          </a:solidFill>
                          <a:effectLst/>
                          <a:latin typeface="Times New Roman" panose="02020603050405020304" pitchFamily="18" charset="0"/>
                          <a:ea typeface="Times New Roman" panose="02020603050405020304" pitchFamily="18" charset="0"/>
                          <a:cs typeface="Times New Roman" panose="02020603050405020304" pitchFamily="18" charset="0"/>
                        </a:rPr>
                        <a:t>5.2.1.1 тақырып бойынша меңгерген жаңа сөздерді олардың синонимдерімен, антоним, омонимдерімен қатар қолдану, ойын жеткізе білу</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498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9016" y="568411"/>
            <a:ext cx="7644713" cy="5509200"/>
          </a:xfrm>
          <a:prstGeom prst="rect">
            <a:avLst/>
          </a:prstGeom>
        </p:spPr>
        <p:txBody>
          <a:bodyPr wrap="square">
            <a:spAutoFit/>
          </a:bodyPr>
          <a:lstStyle/>
          <a:p>
            <a:r>
              <a:rPr lang="kk-KZ" sz="3200" i="1" dirty="0">
                <a:solidFill>
                  <a:srgbClr val="002060"/>
                </a:solidFill>
                <a:highlight>
                  <a:srgbClr val="FFFF00"/>
                </a:highlight>
                <a:latin typeface="Times New Roman" panose="02020603050405020304" pitchFamily="18" charset="0"/>
                <a:ea typeface="Times New Roman" panose="02020603050405020304" pitchFamily="18" charset="0"/>
              </a:rPr>
              <a:t>Тау </a:t>
            </a:r>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басы</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a:t>
            </a:r>
            <a:r>
              <a:rPr lang="ru-RU" sz="3200" i="1" dirty="0" smtClean="0">
                <a:solidFill>
                  <a:srgbClr val="002060"/>
                </a:solidFill>
                <a:highlight>
                  <a:srgbClr val="FFFF00"/>
                </a:highlight>
                <a:latin typeface="Times New Roman" panose="02020603050405020304" pitchFamily="18" charset="0"/>
                <a:ea typeface="Times New Roman" panose="02020603050405020304" pitchFamily="18" charset="0"/>
              </a:rPr>
              <a:t>–</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вершина горы</a:t>
            </a:r>
          </a:p>
          <a:p>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 жартас</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 рок</a:t>
            </a:r>
          </a:p>
          <a:p>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 қарағай</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a:t>
            </a:r>
            <a:r>
              <a:rPr lang="ru-RU" sz="3200" i="1" dirty="0" smtClean="0">
                <a:solidFill>
                  <a:srgbClr val="002060"/>
                </a:solidFill>
                <a:highlight>
                  <a:srgbClr val="FFFF00"/>
                </a:highlight>
                <a:latin typeface="Times New Roman" panose="02020603050405020304" pitchFamily="18" charset="0"/>
                <a:ea typeface="Times New Roman" panose="02020603050405020304" pitchFamily="18" charset="0"/>
              </a:rPr>
              <a:t>–</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сосна</a:t>
            </a:r>
          </a:p>
          <a:p>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 мөлдір</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a:t>
            </a:r>
            <a:r>
              <a:rPr lang="ru-RU" sz="3200" i="1" dirty="0" smtClean="0">
                <a:solidFill>
                  <a:srgbClr val="002060"/>
                </a:solidFill>
                <a:highlight>
                  <a:srgbClr val="FFFF00"/>
                </a:highlight>
                <a:latin typeface="Times New Roman" panose="02020603050405020304" pitchFamily="18" charset="0"/>
                <a:ea typeface="Times New Roman" panose="02020603050405020304" pitchFamily="18" charset="0"/>
              </a:rPr>
              <a:t>–</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прозрачный</a:t>
            </a:r>
          </a:p>
          <a:p>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 биіктік</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a:t>
            </a:r>
            <a:r>
              <a:rPr lang="ru-RU" sz="3200" i="1" dirty="0" smtClean="0">
                <a:solidFill>
                  <a:srgbClr val="002060"/>
                </a:solidFill>
                <a:highlight>
                  <a:srgbClr val="FFFF00"/>
                </a:highlight>
                <a:latin typeface="Times New Roman" panose="02020603050405020304" pitchFamily="18" charset="0"/>
                <a:ea typeface="Times New Roman" panose="02020603050405020304" pitchFamily="18" charset="0"/>
              </a:rPr>
              <a:t>–</a:t>
            </a:r>
            <a:r>
              <a:rPr lang="" sz="3200" i="1" dirty="0" smtClean="0">
                <a:solidFill>
                  <a:srgbClr val="002060"/>
                </a:solidFill>
                <a:highlight>
                  <a:srgbClr val="FFFF00"/>
                </a:highlight>
                <a:latin typeface="Times New Roman" panose="02020603050405020304" pitchFamily="18" charset="0"/>
                <a:ea typeface="Times New Roman" panose="02020603050405020304" pitchFamily="18" charset="0"/>
              </a:rPr>
              <a:t> высота</a:t>
            </a:r>
          </a:p>
          <a:p>
            <a:r>
              <a:rPr lang="kk-KZ" sz="3200" i="1" dirty="0" smtClean="0">
                <a:solidFill>
                  <a:srgbClr val="002060"/>
                </a:solidFill>
                <a:highlight>
                  <a:srgbClr val="FFFF00"/>
                </a:highlight>
                <a:latin typeface="Times New Roman" panose="02020603050405020304" pitchFamily="18" charset="0"/>
                <a:ea typeface="Times New Roman" panose="02020603050405020304" pitchFamily="18" charset="0"/>
              </a:rPr>
              <a:t> </a:t>
            </a:r>
            <a:r>
              <a:rPr lang="kk-KZ" sz="3200" i="1" dirty="0">
                <a:solidFill>
                  <a:srgbClr val="002060"/>
                </a:solidFill>
                <a:highlight>
                  <a:srgbClr val="FFFF00"/>
                </a:highlight>
                <a:latin typeface="Times New Roman" panose="02020603050405020304" pitchFamily="18" charset="0"/>
                <a:ea typeface="Calibri" panose="020F0502020204030204" pitchFamily="34" charset="0"/>
              </a:rPr>
              <a:t>Жоңғар </a:t>
            </a:r>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шабуылы</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  Джунгарская атака</a:t>
            </a:r>
          </a:p>
          <a:p>
            <a:r>
              <a:rPr lang="" sz="3200" i="1" dirty="0">
                <a:solidFill>
                  <a:srgbClr val="002060"/>
                </a:solidFill>
                <a:highlight>
                  <a:srgbClr val="FFFF00"/>
                </a:highlight>
                <a:latin typeface="Times New Roman" panose="02020603050405020304" pitchFamily="18" charset="0"/>
                <a:ea typeface="Calibri" panose="020F0502020204030204" pitchFamily="34" charset="0"/>
              </a:rPr>
              <a:t>ш</a:t>
            </a:r>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айқасады</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a:t>
            </a:r>
            <a:r>
              <a:rPr lang="ru-RU" sz="3200" i="1" dirty="0" smtClean="0">
                <a:solidFill>
                  <a:srgbClr val="002060"/>
                </a:solidFill>
                <a:highlight>
                  <a:srgbClr val="FFFF00"/>
                </a:highlight>
                <a:latin typeface="Times New Roman" panose="02020603050405020304" pitchFamily="18" charset="0"/>
                <a:ea typeface="Calibri" panose="020F0502020204030204" pitchFamily="34" charset="0"/>
              </a:rPr>
              <a:t>–</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бой</a:t>
            </a:r>
          </a:p>
          <a:p>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 Құдай</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бог</a:t>
            </a:r>
          </a:p>
          <a:p>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 с</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ы</a:t>
            </a:r>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йынды</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a:t>
            </a:r>
            <a:r>
              <a:rPr lang="ru-RU" sz="3200" i="1" dirty="0" smtClean="0">
                <a:solidFill>
                  <a:srgbClr val="002060"/>
                </a:solidFill>
                <a:highlight>
                  <a:srgbClr val="FFFF00"/>
                </a:highlight>
                <a:latin typeface="Times New Roman" panose="02020603050405020304" pitchFamily="18" charset="0"/>
                <a:ea typeface="Calibri" panose="020F0502020204030204" pitchFamily="34" charset="0"/>
              </a:rPr>
              <a:t>–</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молиться</a:t>
            </a:r>
          </a:p>
          <a:p>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 қорғайтын</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a:t>
            </a:r>
            <a:r>
              <a:rPr lang="ru-RU" sz="3200" i="1" dirty="0" smtClean="0">
                <a:solidFill>
                  <a:srgbClr val="002060"/>
                </a:solidFill>
                <a:highlight>
                  <a:srgbClr val="FFFF00"/>
                </a:highlight>
                <a:latin typeface="Times New Roman" panose="02020603050405020304" pitchFamily="18" charset="0"/>
                <a:ea typeface="Calibri" panose="020F0502020204030204" pitchFamily="34" charset="0"/>
              </a:rPr>
              <a:t>–</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для защиты</a:t>
            </a:r>
          </a:p>
          <a:p>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 </a:t>
            </a:r>
            <a:r>
              <a:rPr lang="kk-KZ" sz="3200" i="1" dirty="0">
                <a:solidFill>
                  <a:srgbClr val="002060"/>
                </a:solidFill>
                <a:highlight>
                  <a:srgbClr val="FFFF00"/>
                </a:highlight>
                <a:latin typeface="Times New Roman" panose="02020603050405020304" pitchFamily="18" charset="0"/>
                <a:ea typeface="Calibri" panose="020F0502020204030204" pitchFamily="34" charset="0"/>
              </a:rPr>
              <a:t>көз </a:t>
            </a:r>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жасы</a:t>
            </a:r>
            <a:r>
              <a:rPr lang="" sz="3200" i="1" dirty="0" smtClean="0">
                <a:solidFill>
                  <a:srgbClr val="002060"/>
                </a:solidFill>
                <a:highlight>
                  <a:srgbClr val="FFFF00"/>
                </a:highlight>
                <a:latin typeface="Times New Roman" panose="02020603050405020304" pitchFamily="18" charset="0"/>
                <a:ea typeface="Calibri" panose="020F0502020204030204" pitchFamily="34" charset="0"/>
              </a:rPr>
              <a:t> -слеза</a:t>
            </a:r>
            <a:r>
              <a:rPr lang="kk-KZ" sz="3200" i="1" dirty="0" smtClean="0">
                <a:solidFill>
                  <a:srgbClr val="002060"/>
                </a:solidFill>
                <a:highlight>
                  <a:srgbClr val="FFFF00"/>
                </a:highlight>
                <a:latin typeface="Times New Roman" panose="02020603050405020304" pitchFamily="18" charset="0"/>
                <a:ea typeface="Calibri" panose="020F0502020204030204" pitchFamily="34" charset="0"/>
              </a:rPr>
              <a:t>.</a:t>
            </a:r>
            <a:endParaRPr lang="ru-RU" sz="3200" dirty="0">
              <a:solidFill>
                <a:srgbClr val="002060"/>
              </a:solidFill>
            </a:endParaRPr>
          </a:p>
        </p:txBody>
      </p:sp>
    </p:spTree>
    <p:extLst>
      <p:ext uri="{BB962C8B-B14F-4D97-AF65-F5344CB8AC3E}">
        <p14:creationId xmlns:p14="http://schemas.microsoft.com/office/powerpoint/2010/main" val="175511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3056237" y="897924"/>
            <a:ext cx="7265773" cy="4753233"/>
          </a:xfrm>
          <a:prstGeom prst="rect">
            <a:avLst/>
          </a:prstGeom>
          <a:noFill/>
          <a:ln w="9525">
            <a:noFill/>
            <a:miter lim="800000"/>
            <a:headEnd/>
            <a:tailEnd/>
          </a:ln>
        </p:spPr>
      </p:pic>
    </p:spTree>
    <p:extLst>
      <p:ext uri="{BB962C8B-B14F-4D97-AF65-F5344CB8AC3E}">
        <p14:creationId xmlns:p14="http://schemas.microsoft.com/office/powerpoint/2010/main" val="321372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l="10902" t="34492" r="76109" b="44983"/>
          <a:stretch>
            <a:fillRect/>
          </a:stretch>
        </p:blipFill>
        <p:spPr bwMode="auto">
          <a:xfrm>
            <a:off x="2372497" y="477795"/>
            <a:ext cx="2174789" cy="1746421"/>
          </a:xfrm>
          <a:prstGeom prst="rect">
            <a:avLst/>
          </a:prstGeom>
          <a:noFill/>
          <a:ln>
            <a:noFill/>
          </a:ln>
        </p:spPr>
      </p:pic>
      <p:pic>
        <p:nvPicPr>
          <p:cNvPr id="3" name="Рисунок 2"/>
          <p:cNvPicPr/>
          <p:nvPr/>
        </p:nvPicPr>
        <p:blipFill>
          <a:blip r:embed="rId2">
            <a:extLst>
              <a:ext uri="{28A0092B-C50C-407E-A947-70E740481C1C}">
                <a14:useLocalDpi xmlns:a14="http://schemas.microsoft.com/office/drawing/2010/main" val="0"/>
              </a:ext>
            </a:extLst>
          </a:blip>
          <a:srcRect l="54356" t="34492" r="33458" b="44983"/>
          <a:stretch>
            <a:fillRect/>
          </a:stretch>
        </p:blipFill>
        <p:spPr bwMode="auto">
          <a:xfrm>
            <a:off x="5615939" y="403655"/>
            <a:ext cx="2037011" cy="1820562"/>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l="9460" t="23946" r="73865" b="58382"/>
          <a:stretch>
            <a:fillRect/>
          </a:stretch>
        </p:blipFill>
        <p:spPr bwMode="auto">
          <a:xfrm>
            <a:off x="8721603" y="403655"/>
            <a:ext cx="2712516" cy="1532238"/>
          </a:xfrm>
          <a:prstGeom prst="rect">
            <a:avLst/>
          </a:prstGeom>
          <a:noFill/>
          <a:ln>
            <a:noFill/>
          </a:ln>
        </p:spPr>
      </p:pic>
      <p:pic>
        <p:nvPicPr>
          <p:cNvPr id="6" name="Рисунок 5"/>
          <p:cNvPicPr/>
          <p:nvPr/>
        </p:nvPicPr>
        <p:blipFill>
          <a:blip r:embed="rId3" cstate="print">
            <a:extLst>
              <a:ext uri="{28A0092B-C50C-407E-A947-70E740481C1C}">
                <a14:useLocalDpi xmlns:a14="http://schemas.microsoft.com/office/drawing/2010/main" val="0"/>
              </a:ext>
            </a:extLst>
          </a:blip>
          <a:srcRect l="52592" t="23946" r="31534" b="57240"/>
          <a:stretch>
            <a:fillRect/>
          </a:stretch>
        </p:blipFill>
        <p:spPr bwMode="auto">
          <a:xfrm>
            <a:off x="6930698" y="5086174"/>
            <a:ext cx="2921756" cy="1553523"/>
          </a:xfrm>
          <a:prstGeom prst="rect">
            <a:avLst/>
          </a:prstGeom>
          <a:noFill/>
          <a:ln>
            <a:noFill/>
          </a:ln>
        </p:spPr>
      </p:pic>
      <p:pic>
        <p:nvPicPr>
          <p:cNvPr id="8" name="Рисунок 7"/>
          <p:cNvPicPr/>
          <p:nvPr/>
        </p:nvPicPr>
        <p:blipFill>
          <a:blip r:embed="rId3" cstate="print">
            <a:extLst>
              <a:ext uri="{28A0092B-C50C-407E-A947-70E740481C1C}">
                <a14:useLocalDpi xmlns:a14="http://schemas.microsoft.com/office/drawing/2010/main" val="0"/>
              </a:ext>
            </a:extLst>
          </a:blip>
          <a:srcRect l="9460" t="43329" r="73544" b="37857"/>
          <a:stretch>
            <a:fillRect/>
          </a:stretch>
        </p:blipFill>
        <p:spPr bwMode="auto">
          <a:xfrm>
            <a:off x="1987160" y="5190186"/>
            <a:ext cx="2759676" cy="1528119"/>
          </a:xfrm>
          <a:prstGeom prst="rect">
            <a:avLst/>
          </a:prstGeom>
          <a:noFill/>
          <a:ln>
            <a:noFill/>
          </a:ln>
        </p:spPr>
      </p:pic>
      <p:pic>
        <p:nvPicPr>
          <p:cNvPr id="9" name="Рисунок 8"/>
          <p:cNvPicPr/>
          <p:nvPr/>
        </p:nvPicPr>
        <p:blipFill>
          <a:blip r:embed="rId3">
            <a:extLst>
              <a:ext uri="{28A0092B-C50C-407E-A947-70E740481C1C}">
                <a14:useLocalDpi xmlns:a14="http://schemas.microsoft.com/office/drawing/2010/main" val="0"/>
              </a:ext>
            </a:extLst>
          </a:blip>
          <a:srcRect l="53233" t="66933" r="31534" b="17332"/>
          <a:stretch>
            <a:fillRect/>
          </a:stretch>
        </p:blipFill>
        <p:spPr bwMode="auto">
          <a:xfrm>
            <a:off x="8104406" y="2689528"/>
            <a:ext cx="2965622" cy="1886463"/>
          </a:xfrm>
          <a:prstGeom prst="rect">
            <a:avLst/>
          </a:prstGeom>
          <a:noFill/>
          <a:ln>
            <a:noFill/>
          </a:ln>
        </p:spPr>
      </p:pic>
      <p:pic>
        <p:nvPicPr>
          <p:cNvPr id="10" name="Рисунок 9"/>
          <p:cNvPicPr/>
          <p:nvPr/>
        </p:nvPicPr>
        <p:blipFill>
          <a:blip r:embed="rId4" cstate="print">
            <a:extLst>
              <a:ext uri="{28A0092B-C50C-407E-A947-70E740481C1C}">
                <a14:useLocalDpi xmlns:a14="http://schemas.microsoft.com/office/drawing/2010/main" val="0"/>
              </a:ext>
            </a:extLst>
          </a:blip>
          <a:srcRect l="9460" t="63570" r="74185" b="17332"/>
          <a:stretch>
            <a:fillRect/>
          </a:stretch>
        </p:blipFill>
        <p:spPr bwMode="auto">
          <a:xfrm>
            <a:off x="1847333" y="2890801"/>
            <a:ext cx="4942704" cy="1412782"/>
          </a:xfrm>
          <a:prstGeom prst="rect">
            <a:avLst/>
          </a:prstGeom>
          <a:noFill/>
          <a:ln>
            <a:noFill/>
          </a:ln>
        </p:spPr>
      </p:pic>
      <p:sp>
        <p:nvSpPr>
          <p:cNvPr id="11" name="Прямоугольник 10"/>
          <p:cNvSpPr/>
          <p:nvPr/>
        </p:nvSpPr>
        <p:spPr>
          <a:xfrm>
            <a:off x="2512541" y="2150076"/>
            <a:ext cx="1680518" cy="369332"/>
          </a:xfrm>
          <a:prstGeom prst="rect">
            <a:avLst/>
          </a:prstGeom>
        </p:spPr>
        <p:txBody>
          <a:bodyPr wrap="square">
            <a:spAutoFit/>
          </a:bodyPr>
          <a:lstStyle/>
          <a:p>
            <a:r>
              <a:rPr lang="" b="1" dirty="0" smtClean="0">
                <a:latin typeface="Times New Roman" panose="02020603050405020304" pitchFamily="18" charset="0"/>
                <a:ea typeface="Calibri" panose="020F0502020204030204" pitchFamily="34" charset="0"/>
              </a:rPr>
              <a:t>  </a:t>
            </a:r>
            <a:r>
              <a:rPr lang="kk-KZ" b="1" dirty="0" smtClean="0">
                <a:latin typeface="Times New Roman" panose="02020603050405020304" pitchFamily="18" charset="0"/>
                <a:ea typeface="Calibri" panose="020F0502020204030204" pitchFamily="34" charset="0"/>
              </a:rPr>
              <a:t>таудың </a:t>
            </a:r>
            <a:r>
              <a:rPr lang="kk-KZ" b="1" dirty="0">
                <a:latin typeface="Times New Roman" panose="02020603050405020304" pitchFamily="18" charset="0"/>
                <a:ea typeface="Calibri" panose="020F0502020204030204" pitchFamily="34" charset="0"/>
              </a:rPr>
              <a:t>басы</a:t>
            </a:r>
            <a:endParaRPr lang="ru-RU" dirty="0"/>
          </a:p>
        </p:txBody>
      </p:sp>
      <p:sp>
        <p:nvSpPr>
          <p:cNvPr id="12" name="Прямоугольник 11"/>
          <p:cNvSpPr/>
          <p:nvPr/>
        </p:nvSpPr>
        <p:spPr>
          <a:xfrm>
            <a:off x="5927124" y="2224216"/>
            <a:ext cx="1725826" cy="369332"/>
          </a:xfrm>
          <a:prstGeom prst="rect">
            <a:avLst/>
          </a:prstGeom>
        </p:spPr>
        <p:txBody>
          <a:bodyPr wrap="square">
            <a:spAutoFit/>
          </a:bodyPr>
          <a:lstStyle/>
          <a:p>
            <a:r>
              <a:rPr lang="" b="1" dirty="0" smtClean="0">
                <a:latin typeface="Times New Roman" panose="02020603050405020304" pitchFamily="18" charset="0"/>
                <a:ea typeface="Calibri" panose="020F0502020204030204" pitchFamily="34" charset="0"/>
              </a:rPr>
              <a:t>    </a:t>
            </a:r>
            <a:r>
              <a:rPr lang="kk-KZ" b="1" dirty="0" smtClean="0">
                <a:latin typeface="Times New Roman" panose="02020603050405020304" pitchFamily="18" charset="0"/>
                <a:ea typeface="Calibri" panose="020F0502020204030204" pitchFamily="34" charset="0"/>
              </a:rPr>
              <a:t>қарағай</a:t>
            </a:r>
            <a:endParaRPr lang="ru-RU" dirty="0"/>
          </a:p>
        </p:txBody>
      </p:sp>
      <p:sp>
        <p:nvSpPr>
          <p:cNvPr id="13" name="Прямоугольник 12"/>
          <p:cNvSpPr/>
          <p:nvPr/>
        </p:nvSpPr>
        <p:spPr>
          <a:xfrm>
            <a:off x="9387014" y="1935893"/>
            <a:ext cx="1396316" cy="369332"/>
          </a:xfrm>
          <a:prstGeom prst="rect">
            <a:avLst/>
          </a:prstGeom>
        </p:spPr>
        <p:txBody>
          <a:bodyPr wrap="square">
            <a:spAutoFit/>
          </a:bodyPr>
          <a:lstStyle/>
          <a:p>
            <a:r>
              <a:rPr lang="kk-KZ" b="1" dirty="0">
                <a:latin typeface="Times New Roman" panose="02020603050405020304" pitchFamily="18" charset="0"/>
                <a:ea typeface="Calibri" panose="020F0502020204030204" pitchFamily="34" charset="0"/>
              </a:rPr>
              <a:t>жартас</a:t>
            </a:r>
            <a:endParaRPr lang="ru-RU" dirty="0"/>
          </a:p>
        </p:txBody>
      </p:sp>
      <p:sp>
        <p:nvSpPr>
          <p:cNvPr id="14" name="Прямоугольник 13"/>
          <p:cNvSpPr/>
          <p:nvPr/>
        </p:nvSpPr>
        <p:spPr>
          <a:xfrm>
            <a:off x="3682314" y="4423719"/>
            <a:ext cx="2129045" cy="646331"/>
          </a:xfrm>
          <a:prstGeom prst="rect">
            <a:avLst/>
          </a:prstGeom>
        </p:spPr>
        <p:txBody>
          <a:bodyPr wrap="square">
            <a:spAutoFit/>
          </a:bodyPr>
          <a:lstStyle/>
          <a:p>
            <a:r>
              <a:rPr lang="kk-KZ" b="1" dirty="0">
                <a:latin typeface="Times New Roman" panose="02020603050405020304" pitchFamily="18" charset="0"/>
                <a:ea typeface="Calibri" panose="020F0502020204030204" pitchFamily="34" charset="0"/>
              </a:rPr>
              <a:t>← Жоңғар шабуылы</a:t>
            </a:r>
            <a:endParaRPr lang="ru-RU" dirty="0"/>
          </a:p>
        </p:txBody>
      </p:sp>
      <p:sp>
        <p:nvSpPr>
          <p:cNvPr id="15" name="Прямоугольник 14"/>
          <p:cNvSpPr/>
          <p:nvPr/>
        </p:nvSpPr>
        <p:spPr>
          <a:xfrm rot="10800000" flipV="1">
            <a:off x="9695935" y="4456201"/>
            <a:ext cx="1474573" cy="410882"/>
          </a:xfrm>
          <a:prstGeom prst="rect">
            <a:avLst/>
          </a:prstGeom>
        </p:spPr>
        <p:txBody>
          <a:bodyPr wrap="square">
            <a:spAutoFit/>
          </a:bodyPr>
          <a:lstStyle/>
          <a:p>
            <a:pPr algn="ctr">
              <a:lnSpc>
                <a:spcPct val="115000"/>
              </a:lnSpc>
              <a:spcAft>
                <a:spcPts val="1000"/>
              </a:spcAft>
            </a:pPr>
            <a:r>
              <a:rPr lang="kk-KZ" b="1" dirty="0">
                <a:latin typeface="Times New Roman" panose="02020603050405020304" pitchFamily="18" charset="0"/>
                <a:ea typeface="Calibri" panose="020F0502020204030204" pitchFamily="34" charset="0"/>
                <a:cs typeface="Times New Roman" panose="02020603050405020304" pitchFamily="18" charset="0"/>
              </a:rPr>
              <a:t>шайқасады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p:cNvSpPr/>
          <p:nvPr/>
        </p:nvSpPr>
        <p:spPr>
          <a:xfrm>
            <a:off x="4909751" y="5544065"/>
            <a:ext cx="1524001" cy="369332"/>
          </a:xfrm>
          <a:prstGeom prst="rect">
            <a:avLst/>
          </a:prstGeom>
        </p:spPr>
        <p:txBody>
          <a:bodyPr wrap="square">
            <a:spAutoFit/>
          </a:bodyPr>
          <a:lstStyle/>
          <a:p>
            <a:r>
              <a:rPr lang="kk-KZ" b="1" dirty="0">
                <a:latin typeface="Times New Roman" panose="02020603050405020304" pitchFamily="18" charset="0"/>
                <a:ea typeface="Calibri" panose="020F0502020204030204" pitchFamily="34" charset="0"/>
              </a:rPr>
              <a:t>көз жасы</a:t>
            </a:r>
            <a:endParaRPr lang="ru-RU" dirty="0"/>
          </a:p>
        </p:txBody>
      </p:sp>
      <p:sp>
        <p:nvSpPr>
          <p:cNvPr id="17" name="Прямоугольник 16"/>
          <p:cNvSpPr/>
          <p:nvPr/>
        </p:nvSpPr>
        <p:spPr>
          <a:xfrm flipH="1">
            <a:off x="10305534" y="5460319"/>
            <a:ext cx="1466334" cy="369332"/>
          </a:xfrm>
          <a:prstGeom prst="rect">
            <a:avLst/>
          </a:prstGeom>
        </p:spPr>
        <p:txBody>
          <a:bodyPr wrap="square">
            <a:spAutoFit/>
          </a:bodyPr>
          <a:lstStyle/>
          <a:p>
            <a:r>
              <a:rPr lang="kk-KZ" b="1" dirty="0">
                <a:latin typeface="Times New Roman" panose="02020603050405020304" pitchFamily="18" charset="0"/>
                <a:ea typeface="Calibri" panose="020F0502020204030204" pitchFamily="34" charset="0"/>
              </a:rPr>
              <a:t>мөлдір</a:t>
            </a:r>
            <a:endParaRPr lang="ru-RU" dirty="0"/>
          </a:p>
        </p:txBody>
      </p:sp>
    </p:spTree>
    <p:extLst>
      <p:ext uri="{BB962C8B-B14F-4D97-AF65-F5344CB8AC3E}">
        <p14:creationId xmlns:p14="http://schemas.microsoft.com/office/powerpoint/2010/main" val="333267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9989" y="362465"/>
            <a:ext cx="8781535" cy="6555641"/>
          </a:xfrm>
          <a:prstGeom prst="rect">
            <a:avLst/>
          </a:prstGeom>
        </p:spPr>
        <p:txBody>
          <a:bodyPr wrap="square">
            <a:spAutoFit/>
          </a:bodyPr>
          <a:lstStyle/>
          <a:p>
            <a:pPr algn="just">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b="1" dirty="0">
                <a:latin typeface="Times New Roman" panose="02020603050405020304" pitchFamily="18" charset="0"/>
                <a:ea typeface="Calibri" panose="020F0502020204030204" pitchFamily="34" charset="0"/>
                <a:cs typeface="Times New Roman" panose="02020603050405020304" pitchFamily="18" charset="0"/>
              </a:rPr>
              <a:t>Мәтінмен жұмыс.</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b="1" dirty="0">
                <a:latin typeface="Times New Roman" panose="02020603050405020304" pitchFamily="18" charset="0"/>
                <a:ea typeface="Calibri" panose="020F0502020204030204" pitchFamily="34" charset="0"/>
                <a:cs typeface="Times New Roman" panose="02020603050405020304" pitchFamily="18" charset="0"/>
              </a:rPr>
              <a:t>3 тапсырма. Мәтінді оқы. 113-бет</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 sz="2400" dirty="0">
                <a:latin typeface="Times New Roman" panose="02020603050405020304" pitchFamily="18" charset="0"/>
                <a:ea typeface="Calibri" panose="020F0502020204030204" pitchFamily="34" charset="0"/>
                <a:cs typeface="Times New Roman" panose="02020603050405020304" pitchFamily="18" charset="0"/>
              </a:rPr>
              <a:t> </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Міне,</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қызық</a:t>
            </a:r>
            <a:r>
              <a:rPr lang="kk-KZ" sz="2400" dirty="0">
                <a:latin typeface="Times New Roman" panose="02020603050405020304" pitchFamily="18" charset="0"/>
                <a:ea typeface="Calibri" panose="020F0502020204030204" pitchFamily="34" charset="0"/>
                <a:cs typeface="Times New Roman" panose="02020603050405020304" pitchFamily="18" charset="0"/>
              </a:rPr>
              <a:t>! Қазақстанда көл көп. Сол көлдердің ішіндегі ең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кереметі</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Шайтанкөл</a:t>
            </a:r>
            <a:r>
              <a:rPr lang="kk-KZ" sz="2400" dirty="0">
                <a:latin typeface="Times New Roman" panose="02020603050405020304" pitchFamily="18" charset="0"/>
                <a:ea typeface="Calibri" panose="020F0502020204030204" pitchFamily="34" charset="0"/>
                <a:cs typeface="Times New Roman" panose="02020603050405020304" pitchFamily="18" charset="0"/>
              </a:rPr>
              <a:t>. Көл </a:t>
            </a:r>
            <a:r>
              <a:rPr lang="" sz="24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Бұғылы</a:t>
            </a:r>
            <a:r>
              <a:rPr lang="" sz="24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a:latin typeface="Times New Roman" panose="02020603050405020304" pitchFamily="18" charset="0"/>
                <a:ea typeface="Calibri" panose="020F0502020204030204" pitchFamily="34" charset="0"/>
                <a:cs typeface="Times New Roman" panose="02020603050405020304" pitchFamily="18" charset="0"/>
              </a:rPr>
              <a:t>деген таудың басында жатыр. Шайтанкөлдің жағасында гранитті жартас пен қарағайлы орман бар. Көл 1200 метр биіктікте орналасқан. Көлдің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ұзындығы</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62</a:t>
            </a:r>
            <a:r>
              <a:rPr lang="kk-KZ" sz="2400" dirty="0">
                <a:latin typeface="Times New Roman" panose="02020603050405020304" pitchFamily="18" charset="0"/>
                <a:ea typeface="Calibri" panose="020F0502020204030204" pitchFamily="34" charset="0"/>
                <a:cs typeface="Times New Roman" panose="02020603050405020304" pitchFamily="18" charset="0"/>
              </a:rPr>
              <a:t>, ені -40 метр. Суы мөлдір</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таза</a:t>
            </a:r>
            <a:r>
              <a:rPr lang="kk-KZ" sz="2400" dirty="0">
                <a:latin typeface="Times New Roman" panose="02020603050405020304" pitchFamily="18" charset="0"/>
                <a:ea typeface="Calibri" panose="020F0502020204030204" pitchFamily="34" charset="0"/>
                <a:cs typeface="Times New Roman" panose="02020603050405020304" pitchFamily="18" charset="0"/>
              </a:rPr>
              <a:t>. Судың түбі - тас. Көлді хош иісті қарағай орманы қоршаған. Көлдің пайда болуы туралы аңыз көп. </a:t>
            </a: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endParaRPr lang=""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Жиі </a:t>
            </a:r>
            <a:r>
              <a:rPr lang="kk-KZ" sz="2400" dirty="0">
                <a:latin typeface="Times New Roman" panose="02020603050405020304" pitchFamily="18" charset="0"/>
                <a:ea typeface="Calibri" panose="020F0502020204030204" pitchFamily="34" charset="0"/>
                <a:cs typeface="Times New Roman" panose="02020603050405020304" pitchFamily="18" charset="0"/>
              </a:rPr>
              <a:t>айтылатыны - жоңғарлар шабуылы туралы аңыз. Қазақтар мен жоңғарлар шайқасады. Жоңғардың әскері көп болады. Жоңғарлар қазақтарды жеңе бастайды. Сол кезде қазақ жігіттері Құдайға сыйынып, көмек сұрайды. Құдай қазақтарға көмектеседі. Құдай жоңғарды қазақ жерін қорғайтын тас мүсіндерге айналдырады. Ал көлдің суы қазақ жігіттерінің аналарының көз жасы екен</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kk-KZ" i="1"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308036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4746" y="955590"/>
            <a:ext cx="8789773" cy="2308324"/>
          </a:xfrm>
          <a:prstGeom prst="rect">
            <a:avLst/>
          </a:prstGeom>
        </p:spPr>
        <p:txBody>
          <a:bodyPr wrap="square">
            <a:spAutoFit/>
          </a:bodyPr>
          <a:lstStyle/>
          <a:p>
            <a:r>
              <a:rPr lang=""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b="1" dirty="0">
                <a:latin typeface="Calibri" panose="020F0502020204030204" pitchFamily="34" charset="0"/>
                <a:ea typeface="Calibri" panose="020F0502020204030204" pitchFamily="34" charset="0"/>
                <a:cs typeface="Times New Roman" panose="02020603050405020304" pitchFamily="18" charset="0"/>
              </a:rPr>
              <a:t>Это интересно!  В Казахстане много озер.  Самым красивым из этих озер является </a:t>
            </a:r>
            <a:r>
              <a:rPr lang="ru-RU" sz="2400" b="1" dirty="0" err="1">
                <a:latin typeface="Calibri" panose="020F0502020204030204" pitchFamily="34" charset="0"/>
                <a:ea typeface="Calibri" panose="020F0502020204030204" pitchFamily="34" charset="0"/>
                <a:cs typeface="Times New Roman" panose="02020603050405020304" pitchFamily="18" charset="0"/>
              </a:rPr>
              <a:t>Шайтанколь</a:t>
            </a:r>
            <a:r>
              <a:rPr lang="ru-RU" sz="2400" b="1" dirty="0">
                <a:latin typeface="Calibri" panose="020F0502020204030204" pitchFamily="34" charset="0"/>
                <a:ea typeface="Calibri" panose="020F0502020204030204" pitchFamily="34" charset="0"/>
                <a:cs typeface="Times New Roman" panose="02020603050405020304" pitchFamily="18" charset="0"/>
              </a:rPr>
              <a:t>.  Озеро расположено на вершине горы </a:t>
            </a:r>
            <a:r>
              <a:rPr lang="ru-RU" sz="2400" b="1" dirty="0" err="1">
                <a:latin typeface="Calibri" panose="020F0502020204030204" pitchFamily="34" charset="0"/>
                <a:ea typeface="Calibri" panose="020F0502020204030204" pitchFamily="34" charset="0"/>
                <a:cs typeface="Times New Roman" panose="02020603050405020304" pitchFamily="18" charset="0"/>
              </a:rPr>
              <a:t>Бугылы</a:t>
            </a:r>
            <a:r>
              <a:rPr lang="ru-RU" sz="2400" b="1" dirty="0">
                <a:latin typeface="Calibri" panose="020F0502020204030204" pitchFamily="34" charset="0"/>
                <a:ea typeface="Calibri" panose="020F0502020204030204" pitchFamily="34" charset="0"/>
                <a:cs typeface="Times New Roman" panose="02020603050405020304" pitchFamily="18" charset="0"/>
              </a:rPr>
              <a:t>, на берегу </a:t>
            </a:r>
            <a:r>
              <a:rPr lang="ru-RU" sz="2400" b="1" dirty="0" err="1">
                <a:latin typeface="Calibri" panose="020F0502020204030204" pitchFamily="34" charset="0"/>
                <a:ea typeface="Calibri" panose="020F0502020204030204" pitchFamily="34" charset="0"/>
                <a:cs typeface="Times New Roman" panose="02020603050405020304" pitchFamily="18" charset="0"/>
              </a:rPr>
              <a:t>Шайтанколя</a:t>
            </a:r>
            <a:r>
              <a:rPr lang="ru-RU" sz="2400" b="1" dirty="0">
                <a:latin typeface="Calibri" panose="020F0502020204030204" pitchFamily="34" charset="0"/>
                <a:ea typeface="Calibri" panose="020F0502020204030204" pitchFamily="34" charset="0"/>
                <a:cs typeface="Times New Roman" panose="02020603050405020304" pitchFamily="18" charset="0"/>
              </a:rPr>
              <a:t> есть гранитная скала и сосновый лес. Озеро расположено на высоте 1200 метров. Длина озера составляет 62 метра, а ширина 40 метров. Вода чистая, дно - вода.</a:t>
            </a:r>
            <a:endParaRPr lang="ru-RU" sz="2400" b="1" dirty="0"/>
          </a:p>
        </p:txBody>
      </p:sp>
      <p:sp>
        <p:nvSpPr>
          <p:cNvPr id="3" name="Прямоугольник 2"/>
          <p:cNvSpPr/>
          <p:nvPr/>
        </p:nvSpPr>
        <p:spPr>
          <a:xfrm>
            <a:off x="1935891" y="3599934"/>
            <a:ext cx="8806249" cy="3046988"/>
          </a:xfrm>
          <a:prstGeom prst="rect">
            <a:avLst/>
          </a:prstGeom>
        </p:spPr>
        <p:txBody>
          <a:bodyPr wrap="square">
            <a:spAutoFit/>
          </a:bodyPr>
          <a:lstStyle/>
          <a:p>
            <a:pPr algn="just"/>
            <a:r>
              <a:rPr lang="ru-RU" b="1" dirty="0">
                <a:latin typeface="Calibri" panose="020F0502020204030204" pitchFamily="34" charset="0"/>
                <a:ea typeface="Calibri" panose="020F0502020204030204" pitchFamily="34" charset="0"/>
                <a:cs typeface="Times New Roman" panose="02020603050405020304" pitchFamily="18" charset="0"/>
              </a:rPr>
              <a:t> </a:t>
            </a:r>
            <a:r>
              <a:rPr lang="" b="1" dirty="0" smtClean="0">
                <a:latin typeface="Calibri" panose="020F0502020204030204" pitchFamily="34" charset="0"/>
                <a:ea typeface="Calibri" panose="020F0502020204030204" pitchFamily="34" charset="0"/>
                <a:cs typeface="Times New Roman" panose="02020603050405020304" pitchFamily="18" charset="0"/>
              </a:rPr>
              <a:t>      </a:t>
            </a:r>
            <a:r>
              <a:rPr lang="ru-RU" sz="2400" b="1" dirty="0" smtClean="0">
                <a:latin typeface="Calibri" panose="020F0502020204030204" pitchFamily="34" charset="0"/>
                <a:ea typeface="Calibri" panose="020F0502020204030204" pitchFamily="34" charset="0"/>
                <a:cs typeface="Times New Roman" panose="02020603050405020304" pitchFamily="18" charset="0"/>
              </a:rPr>
              <a:t>Существует </a:t>
            </a:r>
            <a:r>
              <a:rPr lang="ru-RU" sz="2400" b="1" dirty="0">
                <a:latin typeface="Calibri" panose="020F0502020204030204" pitchFamily="34" charset="0"/>
                <a:ea typeface="Calibri" panose="020F0502020204030204" pitchFamily="34" charset="0"/>
                <a:cs typeface="Times New Roman" panose="02020603050405020304" pitchFamily="18" charset="0"/>
              </a:rPr>
              <a:t>много легенд о происхождении </a:t>
            </a:r>
            <a:r>
              <a:rPr lang="ru-RU" sz="2400" b="1" dirty="0" err="1" smtClean="0">
                <a:latin typeface="Calibri" panose="020F0502020204030204" pitchFamily="34" charset="0"/>
                <a:ea typeface="Calibri" panose="020F0502020204030204" pitchFamily="34" charset="0"/>
                <a:cs typeface="Times New Roman" panose="02020603050405020304" pitchFamily="18" charset="0"/>
              </a:rPr>
              <a:t>озера.Наиболее</a:t>
            </a:r>
            <a:r>
              <a:rPr lang="ru-RU" sz="2400" b="1" dirty="0" smtClean="0">
                <a:latin typeface="Calibri" panose="020F0502020204030204" pitchFamily="34" charset="0"/>
                <a:ea typeface="Calibri" panose="020F0502020204030204" pitchFamily="34" charset="0"/>
                <a:cs typeface="Times New Roman" panose="02020603050405020304" pitchFamily="18" charset="0"/>
              </a:rPr>
              <a:t> </a:t>
            </a:r>
            <a:r>
              <a:rPr lang="ru-RU" sz="2400" b="1" dirty="0">
                <a:latin typeface="Calibri" panose="020F0502020204030204" pitchFamily="34" charset="0"/>
                <a:ea typeface="Calibri" panose="020F0502020204030204" pitchFamily="34" charset="0"/>
                <a:cs typeface="Times New Roman" panose="02020603050405020304" pitchFamily="18" charset="0"/>
              </a:rPr>
              <a:t>распространенной является легенда о </a:t>
            </a:r>
            <a:r>
              <a:rPr lang="ru-RU" sz="2400" b="1" dirty="0" err="1">
                <a:latin typeface="Calibri" panose="020F0502020204030204" pitchFamily="34" charset="0"/>
                <a:ea typeface="Calibri" panose="020F0502020204030204" pitchFamily="34" charset="0"/>
                <a:cs typeface="Times New Roman" panose="02020603050405020304" pitchFamily="18" charset="0"/>
              </a:rPr>
              <a:t>джунгарском</a:t>
            </a:r>
            <a:r>
              <a:rPr lang="ru-RU" sz="2400" b="1" dirty="0">
                <a:latin typeface="Calibri" panose="020F0502020204030204" pitchFamily="34" charset="0"/>
                <a:ea typeface="Calibri" panose="020F0502020204030204" pitchFamily="34" charset="0"/>
                <a:cs typeface="Times New Roman" panose="02020603050405020304" pitchFamily="18" charset="0"/>
              </a:rPr>
              <a:t> нашествии.  Казахи и </a:t>
            </a:r>
            <a:r>
              <a:rPr lang="ru-RU" sz="2400" b="1" dirty="0" err="1">
                <a:latin typeface="Calibri" panose="020F0502020204030204" pitchFamily="34" charset="0"/>
                <a:ea typeface="Calibri" panose="020F0502020204030204" pitchFamily="34" charset="0"/>
                <a:cs typeface="Times New Roman" panose="02020603050405020304" pitchFamily="18" charset="0"/>
              </a:rPr>
              <a:t>джунгарцы</a:t>
            </a:r>
            <a:r>
              <a:rPr lang="ru-RU" sz="2400" b="1" dirty="0">
                <a:latin typeface="Calibri" panose="020F0502020204030204" pitchFamily="34" charset="0"/>
                <a:ea typeface="Calibri" panose="020F0502020204030204" pitchFamily="34" charset="0"/>
                <a:cs typeface="Times New Roman" panose="02020603050405020304" pitchFamily="18" charset="0"/>
              </a:rPr>
              <a:t> будут воевать.  </a:t>
            </a:r>
            <a:r>
              <a:rPr lang="ru-RU" sz="2400" b="1" dirty="0" err="1">
                <a:latin typeface="Calibri" panose="020F0502020204030204" pitchFamily="34" charset="0"/>
                <a:ea typeface="Calibri" panose="020F0502020204030204" pitchFamily="34" charset="0"/>
                <a:cs typeface="Times New Roman" panose="02020603050405020304" pitchFamily="18" charset="0"/>
              </a:rPr>
              <a:t>Джунгар</a:t>
            </a:r>
            <a:r>
              <a:rPr lang="ru-RU" sz="2400" b="1" dirty="0">
                <a:latin typeface="Calibri" panose="020F0502020204030204" pitchFamily="34" charset="0"/>
                <a:ea typeface="Calibri" panose="020F0502020204030204" pitchFamily="34" charset="0"/>
                <a:cs typeface="Times New Roman" panose="02020603050405020304" pitchFamily="18" charset="0"/>
              </a:rPr>
              <a:t> будет иметь большую армию.  </a:t>
            </a:r>
            <a:r>
              <a:rPr lang="ru-RU" sz="2400" b="1" dirty="0" err="1">
                <a:latin typeface="Calibri" panose="020F0502020204030204" pitchFamily="34" charset="0"/>
                <a:ea typeface="Calibri" panose="020F0502020204030204" pitchFamily="34" charset="0"/>
                <a:cs typeface="Times New Roman" panose="02020603050405020304" pitchFamily="18" charset="0"/>
              </a:rPr>
              <a:t>Джунгарцы</a:t>
            </a:r>
            <a:r>
              <a:rPr lang="ru-RU" sz="2400" b="1" dirty="0">
                <a:latin typeface="Calibri" panose="020F0502020204030204" pitchFamily="34" charset="0"/>
                <a:ea typeface="Calibri" panose="020F0502020204030204" pitchFamily="34" charset="0"/>
                <a:cs typeface="Times New Roman" panose="02020603050405020304" pitchFamily="18" charset="0"/>
              </a:rPr>
              <a:t> начинают побеждать казахов.  В то время казахские ребята молились Богу и просили помощи.  Бог помогает казахам, Бог превращает </a:t>
            </a:r>
            <a:r>
              <a:rPr lang="ru-RU" sz="2400" b="1" dirty="0" err="1">
                <a:latin typeface="Calibri" panose="020F0502020204030204" pitchFamily="34" charset="0"/>
                <a:ea typeface="Calibri" panose="020F0502020204030204" pitchFamily="34" charset="0"/>
                <a:cs typeface="Times New Roman" panose="02020603050405020304" pitchFamily="18" charset="0"/>
              </a:rPr>
              <a:t>джунгар</a:t>
            </a:r>
            <a:r>
              <a:rPr lang="ru-RU" sz="2400" b="1" dirty="0">
                <a:latin typeface="Calibri" panose="020F0502020204030204" pitchFamily="34" charset="0"/>
                <a:ea typeface="Calibri" panose="020F0502020204030204" pitchFamily="34" charset="0"/>
                <a:cs typeface="Times New Roman" panose="02020603050405020304" pitchFamily="18" charset="0"/>
              </a:rPr>
              <a:t> в каменные статуи, защищающие казахскую землю.  А вода озера - это слезы матерей казахских парней.</a:t>
            </a:r>
            <a:endParaRPr lang="ru-RU" sz="2400" b="1" dirty="0"/>
          </a:p>
        </p:txBody>
      </p:sp>
    </p:spTree>
    <p:extLst>
      <p:ext uri="{BB962C8B-B14F-4D97-AF65-F5344CB8AC3E}">
        <p14:creationId xmlns:p14="http://schemas.microsoft.com/office/powerpoint/2010/main" val="79330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651609"/>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64</TotalTime>
  <Words>361</Words>
  <Application>Microsoft Office PowerPoint</Application>
  <PresentationFormat>Широкоэкранный</PresentationFormat>
  <Paragraphs>30</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Жансая Омирзак</dc:creator>
  <cp:lastModifiedBy>Жансая Омирзак</cp:lastModifiedBy>
  <cp:revision>7</cp:revision>
  <dcterms:created xsi:type="dcterms:W3CDTF">2020-04-27T04:03:46Z</dcterms:created>
  <dcterms:modified xsi:type="dcterms:W3CDTF">2020-04-27T05:07:47Z</dcterms:modified>
</cp:coreProperties>
</file>